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8" r:id="rId4"/>
    <p:sldId id="259" r:id="rId5"/>
    <p:sldId id="261" r:id="rId6"/>
    <p:sldId id="262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0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1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5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1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7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4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3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6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7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33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1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919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B5C30-3F7E-F426-B3A5-B0403056A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1524000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en-NZ" altLang="zh-CN" sz="4400" b="1" spc="600" dirty="0">
                <a:latin typeface="DM Sans" pitchFamily="2" charset="0"/>
              </a:rPr>
              <a:t>FORMATIVE ASSESSMENT</a:t>
            </a:r>
            <a:br>
              <a:rPr lang="en-NZ" altLang="zh-CN" sz="4400" b="1" spc="600" dirty="0">
                <a:solidFill>
                  <a:schemeClr val="bg1"/>
                </a:solidFill>
                <a:latin typeface="DM Sans" pitchFamily="2" charset="0"/>
              </a:rPr>
            </a:br>
            <a:endParaRPr lang="zh-CN" alt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208C1-3137-ADC4-55AC-9A7A849E1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571999"/>
            <a:ext cx="4572000" cy="152400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chemeClr val="tx1">
                    <a:lumMod val="95000"/>
                    <a:alpha val="70000"/>
                  </a:schemeClr>
                </a:solidFill>
              </a:rPr>
              <a:t>Joseph Yu</a:t>
            </a:r>
            <a:endParaRPr lang="zh-CN" altLang="en-US" dirty="0">
              <a:solidFill>
                <a:schemeClr val="tx1">
                  <a:lumMod val="95000"/>
                  <a:alpha val="70000"/>
                </a:schemeClr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F69395B-B1D5-EAC2-7110-6754BA7BEBAA}"/>
              </a:ext>
            </a:extLst>
          </p:cNvPr>
          <p:cNvSpPr txBox="1">
            <a:spLocks/>
          </p:cNvSpPr>
          <p:nvPr/>
        </p:nvSpPr>
        <p:spPr>
          <a:xfrm>
            <a:off x="6858000" y="3587809"/>
            <a:ext cx="45720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solidFill>
                  <a:schemeClr val="tx1">
                    <a:lumMod val="95000"/>
                    <a:alpha val="70000"/>
                  </a:schemeClr>
                </a:solidFill>
              </a:rPr>
              <a:t>Digital Design – Game Design </a:t>
            </a:r>
            <a:endParaRPr lang="zh-CN" altLang="en-US" dirty="0">
              <a:solidFill>
                <a:schemeClr val="tx1">
                  <a:lumMod val="95000"/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81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5C30-3F7E-F426-B3A5-B0403056A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64" y="222190"/>
            <a:ext cx="6593644" cy="1076770"/>
          </a:xfrm>
        </p:spPr>
        <p:txBody>
          <a:bodyPr>
            <a:normAutofit fontScale="90000"/>
          </a:bodyPr>
          <a:lstStyle/>
          <a:p>
            <a:pPr algn="l"/>
            <a:r>
              <a:rPr lang="en-NZ" altLang="zh-CN" sz="4400" b="1" spc="600" dirty="0">
                <a:latin typeface="DM Sans" pitchFamily="2" charset="0"/>
              </a:rPr>
              <a:t>5 keywords-surreal</a:t>
            </a:r>
            <a:br>
              <a:rPr lang="en-NZ" altLang="zh-CN" sz="4400" b="1" spc="600" dirty="0">
                <a:solidFill>
                  <a:schemeClr val="bg1"/>
                </a:solidFill>
                <a:latin typeface="DM Sans" pitchFamily="2" charset="0"/>
              </a:rPr>
            </a:br>
            <a:endParaRPr lang="zh-CN" altLang="en-US" sz="4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6CC444-5260-49A8-BED2-A15BDB445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48953" y="5588948"/>
            <a:ext cx="10668000" cy="152400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Surreal</a:t>
            </a:r>
            <a:r>
              <a:rPr lang="zh-CN" altLang="zh-CN" sz="2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： </a:t>
            </a:r>
            <a:r>
              <a:rPr lang="en-US" altLang="zh-CN" sz="2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illusion-angles-dream like-uncanny- coincidence</a:t>
            </a:r>
            <a:endParaRPr lang="zh-CN" altLang="en-US" sz="28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0159D1C-6CFF-AE54-E394-2C7D89C4D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4" y="1114136"/>
            <a:ext cx="5848736" cy="4313443"/>
          </a:xfrm>
          <a:prstGeom prst="rect">
            <a:avLst/>
          </a:prstGeom>
        </p:spPr>
      </p:pic>
      <p:sp>
        <p:nvSpPr>
          <p:cNvPr id="3" name="Subtitle 3">
            <a:extLst>
              <a:ext uri="{FF2B5EF4-FFF2-40B4-BE49-F238E27FC236}">
                <a16:creationId xmlns:a16="http://schemas.microsoft.com/office/drawing/2014/main" id="{649857DF-ECEE-8C1A-4554-D181BC06C055}"/>
              </a:ext>
            </a:extLst>
          </p:cNvPr>
          <p:cNvSpPr txBox="1">
            <a:spLocks/>
          </p:cNvSpPr>
          <p:nvPr/>
        </p:nvSpPr>
        <p:spPr>
          <a:xfrm>
            <a:off x="6438900" y="1114135"/>
            <a:ext cx="5453743" cy="431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CDE8CEC-A170-5B1F-2836-1C42D77564D5}"/>
              </a:ext>
            </a:extLst>
          </p:cNvPr>
          <p:cNvSpPr txBox="1"/>
          <p:nvPr/>
        </p:nvSpPr>
        <p:spPr>
          <a:xfrm>
            <a:off x="6360364" y="2170777"/>
            <a:ext cx="54537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Surreal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Environmental visual design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Creating environments using surreal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Different interpretations by individuals connect the surreal to illusion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Using this as a denial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altLang="zh-CN" dirty="0"/>
          </a:p>
        </p:txBody>
      </p:sp>
    </p:spTree>
    <p:extLst>
      <p:ext uri="{BB962C8B-B14F-4D97-AF65-F5344CB8AC3E}">
        <p14:creationId xmlns:p14="http://schemas.microsoft.com/office/powerpoint/2010/main" val="1633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5C30-3F7E-F426-B3A5-B0403056A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63" y="222190"/>
            <a:ext cx="7794329" cy="1076770"/>
          </a:xfrm>
        </p:spPr>
        <p:txBody>
          <a:bodyPr>
            <a:normAutofit fontScale="90000"/>
          </a:bodyPr>
          <a:lstStyle/>
          <a:p>
            <a:pPr algn="l"/>
            <a:r>
              <a:rPr lang="en-NZ" altLang="zh-CN" sz="4400" b="1" spc="600" dirty="0">
                <a:latin typeface="DM Sans" pitchFamily="2" charset="0"/>
              </a:rPr>
              <a:t>5 keywords-Nomadic</a:t>
            </a:r>
            <a:br>
              <a:rPr lang="en-NZ" altLang="zh-CN" sz="4400" b="1" spc="600" dirty="0">
                <a:solidFill>
                  <a:schemeClr val="bg1"/>
                </a:solidFill>
                <a:latin typeface="DM Sans" pitchFamily="2" charset="0"/>
              </a:rPr>
            </a:br>
            <a:endParaRPr lang="zh-CN" altLang="en-US" sz="4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6CC444-5260-49A8-BED2-A15BDB445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264" y="5588947"/>
            <a:ext cx="10668000" cy="1524000"/>
          </a:xfrm>
        </p:spPr>
        <p:txBody>
          <a:bodyPr>
            <a:normAutofit/>
          </a:bodyPr>
          <a:lstStyle/>
          <a:p>
            <a:pPr algn="just"/>
            <a:r>
              <a:rPr lang="en-US" altLang="zh-CN" sz="2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Nomadic</a:t>
            </a:r>
            <a:r>
              <a:rPr lang="zh-CN" altLang="zh-CN" sz="2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self isolation – lonely - psychology -difference – culture</a:t>
            </a:r>
            <a:endParaRPr lang="zh-CN" altLang="zh-CN" sz="2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40300F1-31E6-B727-A6D0-7D2CDFC9B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73" y="1295436"/>
            <a:ext cx="5547495" cy="40304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785A17C-7231-69C8-7B90-5933632B3000}"/>
              </a:ext>
            </a:extLst>
          </p:cNvPr>
          <p:cNvSpPr txBox="1"/>
          <p:nvPr/>
        </p:nvSpPr>
        <p:spPr>
          <a:xfrm>
            <a:off x="6148092" y="1562046"/>
            <a:ext cx="54537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Exile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Self-isolation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Storytelling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Character outfit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altLang="zh-CN" dirty="0"/>
          </a:p>
        </p:txBody>
      </p:sp>
    </p:spTree>
    <p:extLst>
      <p:ext uri="{BB962C8B-B14F-4D97-AF65-F5344CB8AC3E}">
        <p14:creationId xmlns:p14="http://schemas.microsoft.com/office/powerpoint/2010/main" val="1071461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5C30-3F7E-F426-B3A5-B0403056A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64" y="222190"/>
            <a:ext cx="7811420" cy="1076770"/>
          </a:xfrm>
        </p:spPr>
        <p:txBody>
          <a:bodyPr>
            <a:normAutofit fontScale="90000"/>
          </a:bodyPr>
          <a:lstStyle/>
          <a:p>
            <a:pPr algn="l"/>
            <a:r>
              <a:rPr lang="en-NZ" altLang="zh-CN" sz="4400" b="1" spc="600" dirty="0">
                <a:latin typeface="DM Sans" pitchFamily="2" charset="0"/>
              </a:rPr>
              <a:t>5 keywords-Mellifluent </a:t>
            </a:r>
            <a:br>
              <a:rPr lang="en-NZ" altLang="zh-CN" sz="4400" b="1" spc="600" dirty="0">
                <a:solidFill>
                  <a:schemeClr val="bg1"/>
                </a:solidFill>
                <a:latin typeface="DM Sans" pitchFamily="2" charset="0"/>
              </a:rPr>
            </a:br>
            <a:endParaRPr lang="zh-CN" altLang="en-US" sz="4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6CC444-5260-49A8-BED2-A15BDB445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264" y="5529136"/>
            <a:ext cx="10668000" cy="1524000"/>
          </a:xfrm>
        </p:spPr>
        <p:txBody>
          <a:bodyPr>
            <a:normAutofit/>
          </a:bodyPr>
          <a:lstStyle/>
          <a:p>
            <a:pPr algn="just"/>
            <a:r>
              <a:rPr lang="en-US" altLang="zh-CN" sz="2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Mellifluent: sound – representing - sound signal – meaning of sound</a:t>
            </a:r>
            <a:endParaRPr lang="zh-CN" altLang="zh-CN" sz="2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sz="28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1DD2121-9EB4-D5C7-4C7C-BFBEBDE67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675" y="1298960"/>
            <a:ext cx="5547494" cy="403042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BA9EC39-9F28-17ED-A6DA-46F48371F7BC}"/>
              </a:ext>
            </a:extLst>
          </p:cNvPr>
          <p:cNvSpPr txBox="1"/>
          <p:nvPr/>
        </p:nvSpPr>
        <p:spPr>
          <a:xfrm>
            <a:off x="6148092" y="1562046"/>
            <a:ext cx="54537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Sound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Sound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Sound representing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Sound usage of environmental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Enhances gameplay relative with 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altLang="zh-CN" dirty="0"/>
          </a:p>
        </p:txBody>
      </p:sp>
    </p:spTree>
    <p:extLst>
      <p:ext uri="{BB962C8B-B14F-4D97-AF65-F5344CB8AC3E}">
        <p14:creationId xmlns:p14="http://schemas.microsoft.com/office/powerpoint/2010/main" val="352907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5C30-3F7E-F426-B3A5-B0403056A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63" y="222190"/>
            <a:ext cx="8708729" cy="1076770"/>
          </a:xfrm>
        </p:spPr>
        <p:txBody>
          <a:bodyPr>
            <a:normAutofit fontScale="90000"/>
          </a:bodyPr>
          <a:lstStyle/>
          <a:p>
            <a:pPr algn="l"/>
            <a:r>
              <a:rPr lang="en-NZ" altLang="zh-CN" sz="4400" b="1" spc="600" dirty="0">
                <a:latin typeface="DM Sans" pitchFamily="2" charset="0"/>
              </a:rPr>
              <a:t>5 keywords-Foreshadow </a:t>
            </a:r>
            <a:br>
              <a:rPr lang="en-NZ" altLang="zh-CN" sz="4400" b="1" spc="600" dirty="0">
                <a:solidFill>
                  <a:schemeClr val="bg1"/>
                </a:solidFill>
                <a:latin typeface="DM Sans" pitchFamily="2" charset="0"/>
              </a:rPr>
            </a:br>
            <a:endParaRPr lang="zh-CN" altLang="en-US" sz="4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6CC444-5260-49A8-BED2-A15BDB445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264" y="5571857"/>
            <a:ext cx="10668000" cy="1524000"/>
          </a:xfrm>
        </p:spPr>
        <p:txBody>
          <a:bodyPr>
            <a:normAutofit/>
          </a:bodyPr>
          <a:lstStyle/>
          <a:p>
            <a:pPr algn="just"/>
            <a:r>
              <a:rPr lang="en-US" altLang="zh-CN" sz="2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Foreshadow: shadow – colors -solid color - metaphor  </a:t>
            </a:r>
            <a:endParaRPr lang="zh-CN" altLang="zh-CN" sz="2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4B6BE7D-FBEC-61CD-118A-22AB3FEEB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676" y="1298959"/>
            <a:ext cx="5551178" cy="416895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D9FA324-FA0D-B798-227D-BCAD2A4B9D7F}"/>
              </a:ext>
            </a:extLst>
          </p:cNvPr>
          <p:cNvSpPr txBox="1"/>
          <p:nvPr/>
        </p:nvSpPr>
        <p:spPr>
          <a:xfrm>
            <a:off x="6148092" y="1562046"/>
            <a:ext cx="5453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Shadow/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Solid colour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 err="1"/>
              <a:t>Color</a:t>
            </a:r>
            <a:r>
              <a:rPr lang="en-NZ" altLang="zh-CN" dirty="0"/>
              <a:t> meaning </a:t>
            </a:r>
          </a:p>
          <a:p>
            <a:endParaRPr lang="en-NZ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altLang="zh-CN" dirty="0"/>
          </a:p>
        </p:txBody>
      </p:sp>
    </p:spTree>
    <p:extLst>
      <p:ext uri="{BB962C8B-B14F-4D97-AF65-F5344CB8AC3E}">
        <p14:creationId xmlns:p14="http://schemas.microsoft.com/office/powerpoint/2010/main" val="352281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5C30-3F7E-F426-B3A5-B0403056A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64" y="222190"/>
            <a:ext cx="7811420" cy="1076770"/>
          </a:xfrm>
        </p:spPr>
        <p:txBody>
          <a:bodyPr>
            <a:normAutofit fontScale="90000"/>
          </a:bodyPr>
          <a:lstStyle/>
          <a:p>
            <a:pPr algn="l"/>
            <a:r>
              <a:rPr lang="en-NZ" altLang="zh-CN" sz="4400" b="1" spc="600" dirty="0">
                <a:latin typeface="DM Sans" pitchFamily="2" charset="0"/>
              </a:rPr>
              <a:t>5 keywords-Mercurial </a:t>
            </a:r>
            <a:br>
              <a:rPr lang="en-NZ" altLang="zh-CN" sz="4400" b="1" spc="600" dirty="0">
                <a:solidFill>
                  <a:schemeClr val="bg1"/>
                </a:solidFill>
                <a:latin typeface="DM Sans" pitchFamily="2" charset="0"/>
              </a:rPr>
            </a:br>
            <a:endParaRPr lang="zh-CN" altLang="en-US" sz="4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6CC444-5260-49A8-BED2-A15BDB445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264" y="5571857"/>
            <a:ext cx="10668000" cy="1524000"/>
          </a:xfrm>
        </p:spPr>
        <p:txBody>
          <a:bodyPr>
            <a:normAutofit/>
          </a:bodyPr>
          <a:lstStyle/>
          <a:p>
            <a:pPr algn="just"/>
            <a:r>
              <a:rPr lang="en-US" altLang="zh-CN" sz="2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Mercurial: changeful – intelligent – thinking</a:t>
            </a:r>
            <a:endParaRPr lang="zh-CN" altLang="zh-CN" sz="2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D9287F5-B8EC-0CAA-4FE1-85B4ECE5D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6432" y="487206"/>
            <a:ext cx="4167813" cy="579132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5F378DA-BCDE-CFD4-A2E0-632DF0D2EB44}"/>
              </a:ext>
            </a:extLst>
          </p:cNvPr>
          <p:cNvSpPr txBox="1"/>
          <p:nvPr/>
        </p:nvSpPr>
        <p:spPr>
          <a:xfrm>
            <a:off x="6148092" y="1562046"/>
            <a:ext cx="5453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Mercurial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altLang="zh-CN" dirty="0"/>
              <a:t>What makes people thinking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altLang="zh-CN" dirty="0"/>
          </a:p>
        </p:txBody>
      </p:sp>
    </p:spTree>
    <p:extLst>
      <p:ext uri="{BB962C8B-B14F-4D97-AF65-F5344CB8AC3E}">
        <p14:creationId xmlns:p14="http://schemas.microsoft.com/office/powerpoint/2010/main" val="18369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5C30-3F7E-F426-B3A5-B0403056A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64" y="222190"/>
            <a:ext cx="7811420" cy="1076770"/>
          </a:xfrm>
        </p:spPr>
        <p:txBody>
          <a:bodyPr>
            <a:normAutofit fontScale="90000"/>
          </a:bodyPr>
          <a:lstStyle/>
          <a:p>
            <a:pPr algn="l"/>
            <a:r>
              <a:rPr lang="en-NZ" altLang="zh-CN" sz="4400" b="1" spc="600" dirty="0">
                <a:latin typeface="DM Sans" pitchFamily="2" charset="0"/>
              </a:rPr>
              <a:t>Exploration</a:t>
            </a:r>
            <a:br>
              <a:rPr lang="en-NZ" altLang="zh-CN" sz="4400" b="1" spc="600" dirty="0">
                <a:solidFill>
                  <a:schemeClr val="bg1"/>
                </a:solidFill>
                <a:latin typeface="DM Sans" pitchFamily="2" charset="0"/>
              </a:rPr>
            </a:br>
            <a:endParaRPr lang="zh-CN" altLang="en-US" sz="4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6CC444-5260-49A8-BED2-A15BDB445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264" y="957128"/>
            <a:ext cx="10668000" cy="675119"/>
          </a:xfrm>
        </p:spPr>
        <p:txBody>
          <a:bodyPr>
            <a:normAutofit/>
          </a:bodyPr>
          <a:lstStyle/>
          <a:p>
            <a:pPr algn="just"/>
            <a:r>
              <a:rPr lang="en-US" altLang="zh-CN" sz="20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Mellifluent: </a:t>
            </a:r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sound – representing - sound signal – meaning of sound</a:t>
            </a:r>
            <a:endParaRPr lang="zh-CN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98D92D51-7285-B1E4-6706-E6ADB0AD8A1B}"/>
              </a:ext>
            </a:extLst>
          </p:cNvPr>
          <p:cNvSpPr txBox="1">
            <a:spLocks/>
          </p:cNvSpPr>
          <p:nvPr/>
        </p:nvSpPr>
        <p:spPr>
          <a:xfrm>
            <a:off x="247264" y="1324294"/>
            <a:ext cx="10668000" cy="675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zh-CN" altLang="zh-CN" sz="20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Environment2">
            <a:hlinkClick r:id="" action="ppaction://media"/>
            <a:extLst>
              <a:ext uri="{FF2B5EF4-FFF2-40B4-BE49-F238E27FC236}">
                <a16:creationId xmlns:a16="http://schemas.microsoft.com/office/drawing/2014/main" id="{1D784344-26EC-4289-AE8F-2136E4597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18336" y="2839109"/>
            <a:ext cx="609600" cy="609600"/>
          </a:xfrm>
          <a:prstGeom prst="rect">
            <a:avLst/>
          </a:prstGeom>
        </p:spPr>
      </p:pic>
      <p:pic>
        <p:nvPicPr>
          <p:cNvPr id="11" name="Item and ActionSound1">
            <a:hlinkClick r:id="" action="ppaction://media"/>
            <a:extLst>
              <a:ext uri="{FF2B5EF4-FFF2-40B4-BE49-F238E27FC236}">
                <a16:creationId xmlns:a16="http://schemas.microsoft.com/office/drawing/2014/main" id="{97609C7B-F7EC-F6B8-568B-987DE228D4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05734" y="2819400"/>
            <a:ext cx="609600" cy="609600"/>
          </a:xfrm>
          <a:prstGeom prst="rect">
            <a:avLst/>
          </a:prstGeom>
        </p:spPr>
      </p:pic>
      <p:pic>
        <p:nvPicPr>
          <p:cNvPr id="12" name="Item and ActionSound2">
            <a:hlinkClick r:id="" action="ppaction://media"/>
            <a:extLst>
              <a:ext uri="{FF2B5EF4-FFF2-40B4-BE49-F238E27FC236}">
                <a16:creationId xmlns:a16="http://schemas.microsoft.com/office/drawing/2014/main" id="{B9D295DB-808F-45B9-0A96-F172BEA46F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70188" y="2839109"/>
            <a:ext cx="609600" cy="609600"/>
          </a:xfrm>
          <a:prstGeom prst="rect">
            <a:avLst/>
          </a:prstGeom>
        </p:spPr>
      </p:pic>
      <p:pic>
        <p:nvPicPr>
          <p:cNvPr id="13" name="EnvironemntSound1">
            <a:hlinkClick r:id="" action="ppaction://media"/>
            <a:extLst>
              <a:ext uri="{FF2B5EF4-FFF2-40B4-BE49-F238E27FC236}">
                <a16:creationId xmlns:a16="http://schemas.microsoft.com/office/drawing/2014/main" id="{051F1200-CB28-B2A7-486F-67FFAACB46D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2790" y="2819400"/>
            <a:ext cx="609600" cy="609600"/>
          </a:xfrm>
          <a:prstGeom prst="rect">
            <a:avLst/>
          </a:prstGeom>
        </p:spPr>
      </p:pic>
      <p:pic>
        <p:nvPicPr>
          <p:cNvPr id="14" name="ElementSound">
            <a:hlinkClick r:id="" action="ppaction://media"/>
            <a:extLst>
              <a:ext uri="{FF2B5EF4-FFF2-40B4-BE49-F238E27FC236}">
                <a16:creationId xmlns:a16="http://schemas.microsoft.com/office/drawing/2014/main" id="{F7380D6C-E89B-E288-8B09-818964D77F0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64064" y="2819400"/>
            <a:ext cx="609600" cy="609600"/>
          </a:xfrm>
          <a:prstGeom prst="rect">
            <a:avLst/>
          </a:prstGeom>
        </p:spPr>
      </p:pic>
      <p:sp>
        <p:nvSpPr>
          <p:cNvPr id="15" name="Subtitle 3">
            <a:extLst>
              <a:ext uri="{FF2B5EF4-FFF2-40B4-BE49-F238E27FC236}">
                <a16:creationId xmlns:a16="http://schemas.microsoft.com/office/drawing/2014/main" id="{52D7ED1D-4959-6BE0-B99F-93C136BF3174}"/>
              </a:ext>
            </a:extLst>
          </p:cNvPr>
          <p:cNvSpPr txBox="1">
            <a:spLocks/>
          </p:cNvSpPr>
          <p:nvPr/>
        </p:nvSpPr>
        <p:spPr>
          <a:xfrm>
            <a:off x="222055" y="2024742"/>
            <a:ext cx="3592563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0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Sounds of environment </a:t>
            </a:r>
            <a:endParaRPr lang="zh-CN" altLang="zh-CN" sz="20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A7376B1E-89CF-ED23-52AC-67018974B126}"/>
              </a:ext>
            </a:extLst>
          </p:cNvPr>
          <p:cNvSpPr txBox="1">
            <a:spLocks/>
          </p:cNvSpPr>
          <p:nvPr/>
        </p:nvSpPr>
        <p:spPr>
          <a:xfrm>
            <a:off x="4435760" y="2033898"/>
            <a:ext cx="3592563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0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Sounds of interactive with objects </a:t>
            </a:r>
            <a:endParaRPr lang="zh-CN" altLang="zh-CN" sz="20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Subtitle 3">
            <a:extLst>
              <a:ext uri="{FF2B5EF4-FFF2-40B4-BE49-F238E27FC236}">
                <a16:creationId xmlns:a16="http://schemas.microsoft.com/office/drawing/2014/main" id="{C2EE145A-E652-A1DD-EAA9-EF63FFAA9C26}"/>
              </a:ext>
            </a:extLst>
          </p:cNvPr>
          <p:cNvSpPr txBox="1">
            <a:spLocks/>
          </p:cNvSpPr>
          <p:nvPr/>
        </p:nvSpPr>
        <p:spPr>
          <a:xfrm>
            <a:off x="8475906" y="2024742"/>
            <a:ext cx="3182694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0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Sounds of something in progress </a:t>
            </a:r>
            <a:endParaRPr lang="zh-CN" altLang="zh-CN" sz="20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9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3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5C30-3F7E-F426-B3A5-B0403056A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64" y="222190"/>
            <a:ext cx="7811420" cy="1076770"/>
          </a:xfrm>
        </p:spPr>
        <p:txBody>
          <a:bodyPr>
            <a:normAutofit fontScale="90000"/>
          </a:bodyPr>
          <a:lstStyle/>
          <a:p>
            <a:pPr algn="l"/>
            <a:r>
              <a:rPr lang="en-NZ" altLang="zh-CN" sz="4400" b="1" spc="600" dirty="0">
                <a:latin typeface="DM Sans" pitchFamily="2" charset="0"/>
              </a:rPr>
              <a:t>Explorations</a:t>
            </a:r>
            <a:br>
              <a:rPr lang="en-NZ" altLang="zh-CN" sz="4400" b="1" spc="600" dirty="0">
                <a:solidFill>
                  <a:schemeClr val="bg1"/>
                </a:solidFill>
                <a:latin typeface="DM Sans" pitchFamily="2" charset="0"/>
              </a:rPr>
            </a:br>
            <a:endParaRPr lang="zh-CN" altLang="en-US" sz="4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6CC444-5260-49A8-BED2-A15BDB445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264" y="957128"/>
            <a:ext cx="10668000" cy="675119"/>
          </a:xfrm>
        </p:spPr>
        <p:txBody>
          <a:bodyPr>
            <a:normAutofit/>
          </a:bodyPr>
          <a:lstStyle/>
          <a:p>
            <a:pPr algn="just"/>
            <a:r>
              <a:rPr lang="en-US" altLang="zh-CN" sz="20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Surreal - Foreshadow- Mercurial</a:t>
            </a:r>
            <a:endParaRPr lang="zh-CN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98D92D51-7285-B1E4-6706-E6ADB0AD8A1B}"/>
              </a:ext>
            </a:extLst>
          </p:cNvPr>
          <p:cNvSpPr txBox="1">
            <a:spLocks/>
          </p:cNvSpPr>
          <p:nvPr/>
        </p:nvSpPr>
        <p:spPr>
          <a:xfrm>
            <a:off x="247264" y="1294687"/>
            <a:ext cx="10668000" cy="675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zh-CN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illusion-angles</a:t>
            </a:r>
            <a:r>
              <a:rPr lang="en-US" altLang="zh-CN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等线" panose="02010600030101010101" pitchFamily="2" charset="-122"/>
                <a:cs typeface="Times New Roman" panose="02020603050405020304" pitchFamily="18" charset="0"/>
              </a:rPr>
              <a:t>X </a:t>
            </a:r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shadow -solid color - metaphor </a:t>
            </a:r>
            <a:r>
              <a:rPr lang="en-US" altLang="zh-CN" sz="2000" dirty="0">
                <a:latin typeface="等线" panose="02010600030101010101" pitchFamily="2" charset="-122"/>
                <a:cs typeface="Times New Roman" panose="02020603050405020304" pitchFamily="18" charset="0"/>
              </a:rPr>
              <a:t>X 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changeful – intelligent – thinking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zh-CN" altLang="zh-CN" sz="20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C58950-3590-09E1-B162-397C861CC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31" y="1969806"/>
            <a:ext cx="5346203" cy="3779528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09038D-E17F-96A6-AFF0-D8B0D2B0E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2" y="1969806"/>
            <a:ext cx="5346203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36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5C30-3F7E-F426-B3A5-B0403056A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64" y="222190"/>
            <a:ext cx="7811420" cy="1076770"/>
          </a:xfrm>
        </p:spPr>
        <p:txBody>
          <a:bodyPr>
            <a:normAutofit fontScale="90000"/>
          </a:bodyPr>
          <a:lstStyle/>
          <a:p>
            <a:pPr algn="l"/>
            <a:r>
              <a:rPr lang="en-NZ" altLang="zh-CN" sz="4400" b="1" spc="600" dirty="0">
                <a:latin typeface="DM Sans" pitchFamily="2" charset="0"/>
              </a:rPr>
              <a:t>Further Explorations</a:t>
            </a:r>
            <a:br>
              <a:rPr lang="en-NZ" altLang="zh-CN" sz="4400" b="1" spc="600" dirty="0">
                <a:solidFill>
                  <a:schemeClr val="bg1"/>
                </a:solidFill>
                <a:latin typeface="DM Sans" pitchFamily="2" charset="0"/>
              </a:rPr>
            </a:br>
            <a:endParaRPr lang="zh-CN" altLang="en-US" sz="4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6CC444-5260-49A8-BED2-A15BDB445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264" y="957128"/>
            <a:ext cx="10668000" cy="675119"/>
          </a:xfrm>
        </p:spPr>
        <p:txBody>
          <a:bodyPr>
            <a:normAutofit/>
          </a:bodyPr>
          <a:lstStyle/>
          <a:p>
            <a:pPr algn="just"/>
            <a:r>
              <a:rPr lang="en-US" altLang="zh-CN" sz="20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Mellifluent – Nomadic- Foreshadow- Mercurial-Surreal</a:t>
            </a:r>
          </a:p>
          <a:p>
            <a:pPr algn="just"/>
            <a:endParaRPr lang="zh-CN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528E9-7EAF-BEAE-F751-DE2B18807DB3}"/>
              </a:ext>
            </a:extLst>
          </p:cNvPr>
          <p:cNvSpPr txBox="1"/>
          <p:nvPr/>
        </p:nvSpPr>
        <p:spPr>
          <a:xfrm>
            <a:off x="5953511" y="1970783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 the second week's class feedback, Sue wondered how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colour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-blind people interpret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coloured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warning areas in weather forecasts. This topic inspired me to incorporate this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colour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-blind perspective into game design progress and combine keywords such as mellifluent, foreshadow, nomadic, and Mercurial to think about how to express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colours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other than black and white in a monochrome view.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 plan to use visual signal (surreal) and sound signal (Sound) to express a different way of showing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colours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in a monochrome view. I will only do tests on the primary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colours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(solid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colours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) and explore the possibility of applying this expression method to gameplay.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6F6ECB9C-E3E9-5607-743A-3C80073CD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2" y="1921724"/>
            <a:ext cx="5628569" cy="39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15800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LightSeed_2SEEDS">
      <a:dk1>
        <a:srgbClr val="000000"/>
      </a:dk1>
      <a:lt1>
        <a:srgbClr val="FFFFFF"/>
      </a:lt1>
      <a:dk2>
        <a:srgbClr val="22363C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302</Words>
  <Application>Microsoft Office PowerPoint</Application>
  <PresentationFormat>Widescreen</PresentationFormat>
  <Paragraphs>47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Arial</vt:lpstr>
      <vt:lpstr>Avenir Next LT Pro</vt:lpstr>
      <vt:lpstr>Avenir Next LT Pro Light</vt:lpstr>
      <vt:lpstr>DM Sans</vt:lpstr>
      <vt:lpstr>Sitka Subheading</vt:lpstr>
      <vt:lpstr>PebbleVTI</vt:lpstr>
      <vt:lpstr>FORMATIVE ASSESSMENT </vt:lpstr>
      <vt:lpstr>5 keywords-surreal </vt:lpstr>
      <vt:lpstr>5 keywords-Nomadic </vt:lpstr>
      <vt:lpstr>5 keywords-Mellifluent  </vt:lpstr>
      <vt:lpstr>5 keywords-Foreshadow  </vt:lpstr>
      <vt:lpstr>5 keywords-Mercurial  </vt:lpstr>
      <vt:lpstr>Exploration </vt:lpstr>
      <vt:lpstr>Explorations </vt:lpstr>
      <vt:lpstr>Further Explorations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FORMATIVE ASSESSMENT</dc:title>
  <dc:creator>Joseph Yu</dc:creator>
  <cp:lastModifiedBy>Joseph Yu</cp:lastModifiedBy>
  <cp:revision>16</cp:revision>
  <dcterms:created xsi:type="dcterms:W3CDTF">2023-03-20T18:31:54Z</dcterms:created>
  <dcterms:modified xsi:type="dcterms:W3CDTF">2023-03-22T07:00:01Z</dcterms:modified>
</cp:coreProperties>
</file>